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5226" autoAdjust="0"/>
  </p:normalViewPr>
  <p:slideViewPr>
    <p:cSldViewPr snapToGrid="0" snapToObjects="1">
      <p:cViewPr varScale="1">
        <p:scale>
          <a:sx n="82" d="100"/>
          <a:sy n="82" d="100"/>
        </p:scale>
        <p:origin x="92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738312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Yuan Chung Ho</a:t>
            </a:r>
          </a:p>
          <a:p>
            <a:r>
              <a:rPr lang="en-US" dirty="0">
                <a:solidFill>
                  <a:schemeClr val="bg2"/>
                </a:solidFill>
                <a:latin typeface="Abadi"/>
                <a:ea typeface="SF Pro" pitchFamily="2" charset="0"/>
                <a:cs typeface="SF Pro" pitchFamily="2" charset="0"/>
              </a:rPr>
              <a:t>2</a:t>
            </a:r>
            <a:r>
              <a:rPr lang="en-US" baseline="30000" dirty="0">
                <a:solidFill>
                  <a:schemeClr val="bg2"/>
                </a:solidFill>
                <a:latin typeface="Abadi"/>
                <a:ea typeface="SF Pro" pitchFamily="2" charset="0"/>
                <a:cs typeface="SF Pro" pitchFamily="2" charset="0"/>
              </a:rPr>
              <a:t>nd</a:t>
            </a:r>
            <a:r>
              <a:rPr lang="en-US" dirty="0">
                <a:solidFill>
                  <a:schemeClr val="bg2"/>
                </a:solidFill>
                <a:latin typeface="Abadi"/>
                <a:ea typeface="SF Pro" pitchFamily="2" charset="0"/>
                <a:cs typeface="SF Pro" pitchFamily="2" charset="0"/>
              </a:rPr>
              <a:t> March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Objective to perform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r>
              <a:rPr lang="en-US" sz="2200" dirty="0">
                <a:solidFill>
                  <a:schemeClr val="accent3">
                    <a:lumMod val="25000"/>
                  </a:schemeClr>
                </a:solidFill>
                <a:latin typeface="Abadi" panose="020B0604020104020204" pitchFamily="34" charset="0"/>
              </a:rPr>
              <a:t>The link to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is </a:t>
            </a:r>
            <a:r>
              <a:rPr lang="en-US" sz="2200" dirty="0">
                <a:solidFill>
                  <a:srgbClr val="1C7DDB"/>
                </a:solidFill>
                <a:latin typeface="Abadi" panose="020B0604020104020204" pitchFamily="34" charset="0"/>
              </a:rPr>
              <a:t>https://github.com/yuanchung1987/Data-Science-Final-Project/blob/master/EDA-%20Data%20Wrangling.ipynb</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804"/>
            <a:ext cx="9834928"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with scatterplot and line chart to find the pattern of each data feature.</a:t>
            </a:r>
          </a:p>
          <a:p>
            <a:pPr>
              <a:lnSpc>
                <a:spcPct val="100000"/>
              </a:lnSpc>
              <a:spcBef>
                <a:spcPts val="1400"/>
              </a:spcBef>
            </a:pPr>
            <a:r>
              <a:rPr lang="en-US" sz="2200" dirty="0">
                <a:solidFill>
                  <a:schemeClr val="accent3">
                    <a:lumMod val="25000"/>
                  </a:schemeClr>
                </a:solidFill>
                <a:latin typeface="Abadi" panose="020B0604020104020204" pitchFamily="34" charset="0"/>
              </a:rPr>
              <a:t>The link to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is: </a:t>
            </a:r>
            <a:r>
              <a:rPr lang="en-US" sz="2200" dirty="0">
                <a:solidFill>
                  <a:srgbClr val="1C7DDB"/>
                </a:solidFill>
                <a:latin typeface="Abadi" panose="020B0604020104020204" pitchFamily="34" charset="0"/>
              </a:rPr>
              <a:t>https://github.com/yuanchung1987/Data-Science-Final-Project/blob/master/EDA-%20Visualization.ipynb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9745589" cy="4633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a IBM db2 database for data storage.</a:t>
            </a:r>
          </a:p>
          <a:p>
            <a:pPr>
              <a:lnSpc>
                <a:spcPct val="100000"/>
              </a:lnSpc>
              <a:spcBef>
                <a:spcPts val="1400"/>
              </a:spcBef>
            </a:pPr>
            <a:r>
              <a:rPr lang="en-US" sz="2200" dirty="0">
                <a:solidFill>
                  <a:schemeClr val="accent3">
                    <a:lumMod val="25000"/>
                  </a:schemeClr>
                </a:solidFill>
                <a:latin typeface="Abadi"/>
              </a:rPr>
              <a:t>Applied EDA with SQL to get insight from the data. Wrote queries to find out for instance:</a:t>
            </a:r>
          </a:p>
          <a:p>
            <a:pPr lvl="1">
              <a:lnSpc>
                <a:spcPct val="100000"/>
              </a:lnSpc>
              <a:spcBef>
                <a:spcPts val="1400"/>
              </a:spcBef>
              <a:buFontTx/>
              <a:buChar char="-"/>
            </a:pPr>
            <a:r>
              <a:rPr lang="en-US" sz="1800" dirty="0">
                <a:latin typeface="Abadi"/>
              </a:rPr>
              <a:t>The names of unique launch sites in the space mission.</a:t>
            </a:r>
          </a:p>
          <a:p>
            <a:pPr lvl="1">
              <a:lnSpc>
                <a:spcPct val="100000"/>
              </a:lnSpc>
              <a:spcBef>
                <a:spcPts val="1400"/>
              </a:spcBef>
              <a:buFontTx/>
              <a:buChar char="-"/>
            </a:pPr>
            <a:r>
              <a:rPr lang="en-US" sz="1800" dirty="0">
                <a:latin typeface="Abadi"/>
              </a:rPr>
              <a:t>The total payload mass carried by boosters launched by NASA (CRS)</a:t>
            </a:r>
          </a:p>
          <a:p>
            <a:pPr lvl="1">
              <a:lnSpc>
                <a:spcPct val="100000"/>
              </a:lnSpc>
              <a:spcBef>
                <a:spcPts val="1400"/>
              </a:spcBef>
              <a:buFontTx/>
              <a:buChar char="-"/>
            </a:pPr>
            <a:r>
              <a:rPr lang="en-US" sz="1800" dirty="0">
                <a:latin typeface="Abadi"/>
              </a:rPr>
              <a:t>The average payload mass carried by booster version F9 v1.1</a:t>
            </a:r>
          </a:p>
          <a:p>
            <a:pPr lvl="1">
              <a:lnSpc>
                <a:spcPct val="100000"/>
              </a:lnSpc>
              <a:spcBef>
                <a:spcPts val="1400"/>
              </a:spcBef>
              <a:buFontTx/>
              <a:buChar char="-"/>
            </a:pPr>
            <a:r>
              <a:rPr lang="en-US" sz="1800" dirty="0">
                <a:latin typeface="Abadi"/>
              </a:rPr>
              <a:t>The total number of successful and failure mission outcomes</a:t>
            </a:r>
          </a:p>
          <a:p>
            <a:pPr lvl="1">
              <a:lnSpc>
                <a:spcPct val="100000"/>
              </a:lnSpc>
              <a:spcBef>
                <a:spcPts val="1400"/>
              </a:spcBef>
              <a:buFontTx/>
              <a:buChar char="-"/>
            </a:pPr>
            <a:r>
              <a:rPr lang="en-US" sz="1800" dirty="0">
                <a:latin typeface="Abadi"/>
              </a:rPr>
              <a:t>The failed landing outcomes in drone ship, their booster version and launch site names.</a:t>
            </a:r>
          </a:p>
          <a:p>
            <a:pPr>
              <a:lnSpc>
                <a:spcPct val="100000"/>
              </a:lnSpc>
              <a:spcBef>
                <a:spcPts val="1400"/>
              </a:spcBef>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a:t>
            </a:r>
            <a:r>
              <a:rPr lang="en-US" sz="2200" dirty="0">
                <a:solidFill>
                  <a:srgbClr val="1C7DDB"/>
                </a:solidFill>
                <a:latin typeface="Abadi" panose="020B0604020104020204" pitchFamily="34" charset="0"/>
              </a:rPr>
              <a:t>https://github.com/yuanchung1987/Data-Science-Final-Project/blob/master/EDA-%20SQL.ipynb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34510"/>
            <a:ext cx="10515600" cy="469188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a:t>
            </a:r>
            <a:r>
              <a:rPr lang="en-US" sz="2200" dirty="0">
                <a:solidFill>
                  <a:srgbClr val="1C7DDB"/>
                </a:solidFill>
                <a:latin typeface="Abadi" panose="020B0604020104020204" pitchFamily="34" charset="0"/>
              </a:rPr>
              <a:t>https://github.com/yuanchung1987/Data-Science-Final-Project/blob/master/Interactive%20Visual%20Analytics%20with%20Folium.ipynb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The link to python code is: </a:t>
            </a:r>
            <a:r>
              <a:rPr lang="en-US" sz="2200" dirty="0">
                <a:solidFill>
                  <a:srgbClr val="1C7DDB"/>
                </a:solidFill>
                <a:latin typeface="Abadi" panose="020B0604020104020204" pitchFamily="34" charset="0"/>
              </a:rPr>
              <a:t>https://github.com/yuanchung1987/Data-Science-Final-Project/blob/master/app.py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a:t>
            </a:r>
            <a:r>
              <a:rPr lang="en-US" sz="2200" dirty="0">
                <a:solidFill>
                  <a:srgbClr val="1C7DDB"/>
                </a:solidFill>
                <a:latin typeface="Abadi" panose="020B0604020104020204" pitchFamily="34" charset="0"/>
              </a:rPr>
              <a:t>https://github.com/yuanchung1987/Data-Science-Final-Project/blob/master/Machine%20Learning%20Prediction.ipynb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1193" y="1384738"/>
            <a:ext cx="11411110" cy="157917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more amount number of flight at launch site, the higher the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494941F6-2704-4B2E-85DB-0254DADB193B}"/>
              </a:ext>
            </a:extLst>
          </p:cNvPr>
          <p:cNvPicPr>
            <a:picLocks noChangeAspect="1"/>
          </p:cNvPicPr>
          <p:nvPr/>
        </p:nvPicPr>
        <p:blipFill>
          <a:blip r:embed="rId3"/>
          <a:stretch>
            <a:fillRect/>
          </a:stretch>
        </p:blipFill>
        <p:spPr>
          <a:xfrm>
            <a:off x="213908" y="2174327"/>
            <a:ext cx="11244064" cy="370965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86585"/>
            <a:ext cx="10687961" cy="73650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higher payload mass the higher success rate for CCAFS SLC 40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95CC9DC-7865-48FE-918A-E6EE1643F61E}"/>
              </a:ext>
            </a:extLst>
          </p:cNvPr>
          <p:cNvPicPr>
            <a:picLocks noChangeAspect="1"/>
          </p:cNvPicPr>
          <p:nvPr/>
        </p:nvPicPr>
        <p:blipFill>
          <a:blip r:embed="rId3"/>
          <a:stretch>
            <a:fillRect/>
          </a:stretch>
        </p:blipFill>
        <p:spPr>
          <a:xfrm>
            <a:off x="451828" y="2270235"/>
            <a:ext cx="11288343" cy="358402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8687" y="1367410"/>
            <a:ext cx="10336924" cy="71363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5A7A1FB-7CBE-43FA-8256-717AB8AB3DE8}"/>
              </a:ext>
            </a:extLst>
          </p:cNvPr>
          <p:cNvPicPr>
            <a:picLocks noChangeAspect="1"/>
          </p:cNvPicPr>
          <p:nvPr/>
        </p:nvPicPr>
        <p:blipFill>
          <a:blip r:embed="rId3"/>
          <a:stretch>
            <a:fillRect/>
          </a:stretch>
        </p:blipFill>
        <p:spPr>
          <a:xfrm>
            <a:off x="1040525" y="2223501"/>
            <a:ext cx="9257113" cy="42037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23522"/>
            <a:ext cx="10854430" cy="9677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Observed that in the LEO orbit, success rate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8A2436B-20F6-435E-8B0A-CA705E3D41B3}"/>
              </a:ext>
            </a:extLst>
          </p:cNvPr>
          <p:cNvPicPr>
            <a:picLocks noChangeAspect="1"/>
          </p:cNvPicPr>
          <p:nvPr/>
        </p:nvPicPr>
        <p:blipFill>
          <a:blip r:embed="rId3"/>
          <a:stretch>
            <a:fillRect/>
          </a:stretch>
        </p:blipFill>
        <p:spPr>
          <a:xfrm>
            <a:off x="300695" y="2406868"/>
            <a:ext cx="11379522" cy="361870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21675"/>
            <a:ext cx="10515600" cy="10221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81C13C1-259C-41CB-941B-4F4216F03517}"/>
              </a:ext>
            </a:extLst>
          </p:cNvPr>
          <p:cNvPicPr>
            <a:picLocks noChangeAspect="1"/>
          </p:cNvPicPr>
          <p:nvPr/>
        </p:nvPicPr>
        <p:blipFill>
          <a:blip r:embed="rId3"/>
          <a:stretch>
            <a:fillRect/>
          </a:stretch>
        </p:blipFill>
        <p:spPr>
          <a:xfrm>
            <a:off x="529788" y="2473077"/>
            <a:ext cx="11234543" cy="355249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65564"/>
            <a:ext cx="11022596" cy="873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the success rate are increasing since 2013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9382D89F-EE41-4107-9E36-46B029E02658}"/>
              </a:ext>
            </a:extLst>
          </p:cNvPr>
          <p:cNvPicPr>
            <a:picLocks noChangeAspect="1"/>
          </p:cNvPicPr>
          <p:nvPr/>
        </p:nvPicPr>
        <p:blipFill>
          <a:blip r:embed="rId3"/>
          <a:stretch>
            <a:fillRect/>
          </a:stretch>
        </p:blipFill>
        <p:spPr>
          <a:xfrm>
            <a:off x="2604265" y="1884472"/>
            <a:ext cx="6647853" cy="426671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F762AF5-D012-4E25-B791-50A58EFFF536}"/>
              </a:ext>
            </a:extLst>
          </p:cNvPr>
          <p:cNvPicPr>
            <a:picLocks noChangeAspect="1"/>
          </p:cNvPicPr>
          <p:nvPr/>
        </p:nvPicPr>
        <p:blipFill>
          <a:blip r:embed="rId3"/>
          <a:stretch>
            <a:fillRect/>
          </a:stretch>
        </p:blipFill>
        <p:spPr>
          <a:xfrm>
            <a:off x="919654" y="3429000"/>
            <a:ext cx="9595945" cy="258517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query below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968F9E2-C938-4598-824B-68746403CCF0}"/>
              </a:ext>
            </a:extLst>
          </p:cNvPr>
          <p:cNvPicPr>
            <a:picLocks noChangeAspect="1"/>
          </p:cNvPicPr>
          <p:nvPr/>
        </p:nvPicPr>
        <p:blipFill>
          <a:blip r:embed="rId3"/>
          <a:stretch>
            <a:fillRect/>
          </a:stretch>
        </p:blipFill>
        <p:spPr>
          <a:xfrm>
            <a:off x="352493" y="3104676"/>
            <a:ext cx="11069497" cy="246780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9000287-EA56-4BB6-8EC3-34853A86E134}"/>
              </a:ext>
            </a:extLst>
          </p:cNvPr>
          <p:cNvPicPr>
            <a:picLocks noChangeAspect="1"/>
          </p:cNvPicPr>
          <p:nvPr/>
        </p:nvPicPr>
        <p:blipFill>
          <a:blip r:embed="rId3"/>
          <a:stretch>
            <a:fillRect/>
          </a:stretch>
        </p:blipFill>
        <p:spPr>
          <a:xfrm>
            <a:off x="462455" y="3389586"/>
            <a:ext cx="11077904" cy="186884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CD3776A-B1B2-4CE8-9182-4C93B23BB042}"/>
              </a:ext>
            </a:extLst>
          </p:cNvPr>
          <p:cNvPicPr>
            <a:picLocks noChangeAspect="1"/>
          </p:cNvPicPr>
          <p:nvPr/>
        </p:nvPicPr>
        <p:blipFill>
          <a:blip r:embed="rId3"/>
          <a:stretch>
            <a:fillRect/>
          </a:stretch>
        </p:blipFill>
        <p:spPr>
          <a:xfrm>
            <a:off x="609601" y="3347148"/>
            <a:ext cx="11246069" cy="19404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0854"/>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9A6A1BD-096F-4BD2-93EE-7CCD667D48BA}"/>
              </a:ext>
            </a:extLst>
          </p:cNvPr>
          <p:cNvPicPr>
            <a:picLocks noChangeAspect="1"/>
          </p:cNvPicPr>
          <p:nvPr/>
        </p:nvPicPr>
        <p:blipFill>
          <a:blip r:embed="rId3"/>
          <a:stretch>
            <a:fillRect/>
          </a:stretch>
        </p:blipFill>
        <p:spPr>
          <a:xfrm>
            <a:off x="956441" y="3031743"/>
            <a:ext cx="10465548" cy="174660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7665" y="1611086"/>
            <a:ext cx="9745589" cy="1527175"/>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CF09461-05FF-41CE-A776-A06DBBE8BC7C}"/>
              </a:ext>
            </a:extLst>
          </p:cNvPr>
          <p:cNvPicPr>
            <a:picLocks noChangeAspect="1"/>
          </p:cNvPicPr>
          <p:nvPr/>
        </p:nvPicPr>
        <p:blipFill>
          <a:blip r:embed="rId3"/>
          <a:stretch>
            <a:fillRect/>
          </a:stretch>
        </p:blipFill>
        <p:spPr>
          <a:xfrm>
            <a:off x="504496" y="3429000"/>
            <a:ext cx="10953476" cy="228197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97876"/>
            <a:ext cx="6923856" cy="54601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Used code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Mission_Outcome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BD020B0-0307-4AC8-8D28-1028865BFC36}"/>
              </a:ext>
            </a:extLst>
          </p:cNvPr>
          <p:cNvPicPr>
            <a:picLocks noChangeAspect="1"/>
          </p:cNvPicPr>
          <p:nvPr/>
        </p:nvPicPr>
        <p:blipFill>
          <a:blip r:embed="rId3"/>
          <a:stretch>
            <a:fillRect/>
          </a:stretch>
        </p:blipFill>
        <p:spPr>
          <a:xfrm>
            <a:off x="838200" y="2847555"/>
            <a:ext cx="10515600" cy="317801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4906" y="1377792"/>
            <a:ext cx="9745589" cy="4351338"/>
          </a:xfrm>
          <a:prstGeom prst="rect">
            <a:avLst/>
          </a:prstGeom>
        </p:spPr>
        <p:txBody>
          <a:bodyPr>
            <a:normAutofit/>
          </a:bodyPr>
          <a:lstStyle/>
          <a:p>
            <a:pPr>
              <a:spcBef>
                <a:spcPts val="1400"/>
              </a:spcBef>
            </a:pPr>
            <a:r>
              <a:rPr lang="en-US" sz="2400" dirty="0">
                <a:latin typeface="Abadi" panose="020B0604020104020204" pitchFamily="34" charset="0"/>
              </a:rPr>
              <a:t>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8DA81CB-8D08-4F2A-B7ED-7A8E84C29B6A}"/>
              </a:ext>
            </a:extLst>
          </p:cNvPr>
          <p:cNvPicPr>
            <a:picLocks noChangeAspect="1"/>
          </p:cNvPicPr>
          <p:nvPr/>
        </p:nvPicPr>
        <p:blipFill>
          <a:blip r:embed="rId3"/>
          <a:stretch>
            <a:fillRect/>
          </a:stretch>
        </p:blipFill>
        <p:spPr>
          <a:xfrm>
            <a:off x="846211" y="2236072"/>
            <a:ext cx="10363200" cy="386706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093" y="1505421"/>
            <a:ext cx="9745589" cy="114004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 YEAR </a:t>
            </a:r>
            <a:r>
              <a:rPr lang="en-US" sz="2200" dirty="0">
                <a:solidFill>
                  <a:schemeClr val="accent3">
                    <a:lumMod val="25000"/>
                  </a:schemeClr>
                </a:solidFill>
                <a:latin typeface="Abadi"/>
              </a:rPr>
              <a:t>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4D0EDEE5-1201-4E74-B7FE-C2AA1DA50F0E}"/>
              </a:ext>
            </a:extLst>
          </p:cNvPr>
          <p:cNvPicPr>
            <a:picLocks noChangeAspect="1"/>
          </p:cNvPicPr>
          <p:nvPr/>
        </p:nvPicPr>
        <p:blipFill>
          <a:blip r:embed="rId3"/>
          <a:stretch>
            <a:fillRect/>
          </a:stretch>
        </p:blipFill>
        <p:spPr>
          <a:xfrm>
            <a:off x="683172" y="3174456"/>
            <a:ext cx="11077904" cy="228008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5111"/>
            <a:ext cx="9745589" cy="1085741"/>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81F37820-D91E-4EDC-87C7-7E4E344E723D}"/>
              </a:ext>
            </a:extLst>
          </p:cNvPr>
          <p:cNvPicPr>
            <a:picLocks noChangeAspect="1"/>
          </p:cNvPicPr>
          <p:nvPr/>
        </p:nvPicPr>
        <p:blipFill>
          <a:blip r:embed="rId3"/>
          <a:stretch>
            <a:fillRect/>
          </a:stretch>
        </p:blipFill>
        <p:spPr>
          <a:xfrm>
            <a:off x="770010" y="2795589"/>
            <a:ext cx="9963807" cy="33336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05874" y="1410302"/>
            <a:ext cx="11180251" cy="76533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the Falcon 9 launch sites are in United Stated coastline. Florida and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9D21F8B0-7B28-4501-A3D6-48547532658A}"/>
              </a:ext>
            </a:extLst>
          </p:cNvPr>
          <p:cNvPicPr>
            <a:picLocks noChangeAspect="1"/>
          </p:cNvPicPr>
          <p:nvPr/>
        </p:nvPicPr>
        <p:blipFill>
          <a:blip r:embed="rId3"/>
          <a:stretch>
            <a:fillRect/>
          </a:stretch>
        </p:blipFill>
        <p:spPr>
          <a:xfrm>
            <a:off x="627188" y="1919785"/>
            <a:ext cx="10801246" cy="419211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49102"/>
            <a:ext cx="2277989"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California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DB300532-E2D1-4CF4-8027-6BCF10A551D5}"/>
              </a:ext>
            </a:extLst>
          </p:cNvPr>
          <p:cNvPicPr>
            <a:picLocks noChangeAspect="1"/>
          </p:cNvPicPr>
          <p:nvPr/>
        </p:nvPicPr>
        <p:blipFill>
          <a:blip r:embed="rId3"/>
          <a:stretch>
            <a:fillRect/>
          </a:stretch>
        </p:blipFill>
        <p:spPr>
          <a:xfrm>
            <a:off x="268014" y="1791802"/>
            <a:ext cx="5092262" cy="2795583"/>
          </a:xfrm>
          <a:prstGeom prst="rect">
            <a:avLst/>
          </a:prstGeom>
        </p:spPr>
      </p:pic>
      <p:sp>
        <p:nvSpPr>
          <p:cNvPr id="7" name="Content Placeholder 4">
            <a:extLst>
              <a:ext uri="{FF2B5EF4-FFF2-40B4-BE49-F238E27FC236}">
                <a16:creationId xmlns:a16="http://schemas.microsoft.com/office/drawing/2014/main" id="{79A07BA2-8F3E-4A0C-A9C4-17FD44F42D59}"/>
              </a:ext>
            </a:extLst>
          </p:cNvPr>
          <p:cNvSpPr txBox="1">
            <a:spLocks/>
          </p:cNvSpPr>
          <p:nvPr/>
        </p:nvSpPr>
        <p:spPr>
          <a:xfrm>
            <a:off x="5567983" y="1366011"/>
            <a:ext cx="2277989"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Florida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pic>
        <p:nvPicPr>
          <p:cNvPr id="9" name="Picture 8">
            <a:extLst>
              <a:ext uri="{FF2B5EF4-FFF2-40B4-BE49-F238E27FC236}">
                <a16:creationId xmlns:a16="http://schemas.microsoft.com/office/drawing/2014/main" id="{CBC2ED3B-1A75-4F4F-BF9D-21ABC71D906A}"/>
              </a:ext>
            </a:extLst>
          </p:cNvPr>
          <p:cNvPicPr>
            <a:picLocks noChangeAspect="1"/>
          </p:cNvPicPr>
          <p:nvPr/>
        </p:nvPicPr>
        <p:blipFill>
          <a:blip r:embed="rId4"/>
          <a:stretch>
            <a:fillRect/>
          </a:stretch>
        </p:blipFill>
        <p:spPr>
          <a:xfrm>
            <a:off x="5567983" y="1791802"/>
            <a:ext cx="6463862" cy="2582114"/>
          </a:xfrm>
          <a:prstGeom prst="rect">
            <a:avLst/>
          </a:prstGeom>
        </p:spPr>
      </p:pic>
      <p:pic>
        <p:nvPicPr>
          <p:cNvPr id="11" name="Picture 10">
            <a:extLst>
              <a:ext uri="{FF2B5EF4-FFF2-40B4-BE49-F238E27FC236}">
                <a16:creationId xmlns:a16="http://schemas.microsoft.com/office/drawing/2014/main" id="{3739498D-3482-4D56-A9A8-7E5E3B6B9D25}"/>
              </a:ext>
            </a:extLst>
          </p:cNvPr>
          <p:cNvPicPr>
            <a:picLocks noChangeAspect="1"/>
          </p:cNvPicPr>
          <p:nvPr/>
        </p:nvPicPr>
        <p:blipFill rotWithShape="1">
          <a:blip r:embed="rId5"/>
          <a:srcRect l="11139" t="-4462" r="10616" b="15919"/>
          <a:stretch/>
        </p:blipFill>
        <p:spPr>
          <a:xfrm>
            <a:off x="5567983" y="4373916"/>
            <a:ext cx="2743200" cy="2276797"/>
          </a:xfrm>
          <a:prstGeom prst="rect">
            <a:avLst/>
          </a:prstGeom>
        </p:spPr>
      </p:pic>
      <p:pic>
        <p:nvPicPr>
          <p:cNvPr id="13" name="Picture 12">
            <a:extLst>
              <a:ext uri="{FF2B5EF4-FFF2-40B4-BE49-F238E27FC236}">
                <a16:creationId xmlns:a16="http://schemas.microsoft.com/office/drawing/2014/main" id="{425B163C-3428-489C-87E7-124CFEAA20A3}"/>
              </a:ext>
            </a:extLst>
          </p:cNvPr>
          <p:cNvPicPr>
            <a:picLocks noChangeAspect="1"/>
          </p:cNvPicPr>
          <p:nvPr/>
        </p:nvPicPr>
        <p:blipFill>
          <a:blip r:embed="rId6"/>
          <a:stretch>
            <a:fillRect/>
          </a:stretch>
        </p:blipFill>
        <p:spPr>
          <a:xfrm>
            <a:off x="8622187" y="4483279"/>
            <a:ext cx="2431152" cy="2167434"/>
          </a:xfrm>
          <a:prstGeom prst="rect">
            <a:avLst/>
          </a:prstGeom>
        </p:spPr>
      </p:pic>
      <p:sp>
        <p:nvSpPr>
          <p:cNvPr id="15" name="TextBox 14">
            <a:extLst>
              <a:ext uri="{FF2B5EF4-FFF2-40B4-BE49-F238E27FC236}">
                <a16:creationId xmlns:a16="http://schemas.microsoft.com/office/drawing/2014/main" id="{144219D2-115C-4710-8056-21DFD261B6A4}"/>
              </a:ext>
            </a:extLst>
          </p:cNvPr>
          <p:cNvSpPr txBox="1"/>
          <p:nvPr/>
        </p:nvSpPr>
        <p:spPr>
          <a:xfrm>
            <a:off x="268014" y="4922156"/>
            <a:ext cx="6096000" cy="825867"/>
          </a:xfrm>
          <a:prstGeom prst="rect">
            <a:avLst/>
          </a:prstGeom>
          <a:noFill/>
        </p:spPr>
        <p:txBody>
          <a:bodyPr wrap="square">
            <a:spAutoFit/>
          </a:bodyPr>
          <a:lstStyle/>
          <a:p>
            <a:pPr>
              <a:lnSpc>
                <a:spcPct val="100000"/>
              </a:lnSpc>
              <a:spcBef>
                <a:spcPts val="1400"/>
              </a:spcBef>
            </a:pPr>
            <a:r>
              <a:rPr lang="en-US" sz="1800" dirty="0">
                <a:solidFill>
                  <a:srgbClr val="00B050"/>
                </a:solidFill>
                <a:latin typeface="Abadi"/>
              </a:rPr>
              <a:t>Green marker </a:t>
            </a:r>
            <a:r>
              <a:rPr lang="en-US" sz="1800" dirty="0">
                <a:solidFill>
                  <a:schemeClr val="accent3">
                    <a:lumMod val="25000"/>
                  </a:schemeClr>
                </a:solidFill>
                <a:latin typeface="Abadi"/>
              </a:rPr>
              <a:t>shows successful launch.</a:t>
            </a:r>
          </a:p>
          <a:p>
            <a:pPr>
              <a:lnSpc>
                <a:spcPct val="100000"/>
              </a:lnSpc>
              <a:spcBef>
                <a:spcPts val="1400"/>
              </a:spcBef>
            </a:pPr>
            <a:r>
              <a:rPr lang="en-US" dirty="0">
                <a:solidFill>
                  <a:srgbClr val="FF0000"/>
                </a:solidFill>
                <a:latin typeface="Abadi"/>
              </a:rPr>
              <a:t>Red marker </a:t>
            </a:r>
            <a:r>
              <a:rPr lang="en-US" dirty="0">
                <a:solidFill>
                  <a:schemeClr val="accent3">
                    <a:lumMod val="25000"/>
                  </a:schemeClr>
                </a:solidFill>
                <a:latin typeface="Abadi"/>
              </a:rPr>
              <a:t>shows failure launch.</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9582" y="1318333"/>
            <a:ext cx="8597827" cy="105251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Distance to coastline.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F876E462-8622-4430-B7EB-664C0DA09453}"/>
              </a:ext>
            </a:extLst>
          </p:cNvPr>
          <p:cNvPicPr>
            <a:picLocks noChangeAspect="1"/>
          </p:cNvPicPr>
          <p:nvPr/>
        </p:nvPicPr>
        <p:blipFill>
          <a:blip r:embed="rId4"/>
          <a:stretch>
            <a:fillRect/>
          </a:stretch>
        </p:blipFill>
        <p:spPr>
          <a:xfrm>
            <a:off x="539397" y="1756645"/>
            <a:ext cx="4622789" cy="1984698"/>
          </a:xfrm>
          <a:prstGeom prst="rect">
            <a:avLst/>
          </a:prstGeom>
        </p:spPr>
      </p:pic>
      <p:pic>
        <p:nvPicPr>
          <p:cNvPr id="7" name="Picture 6">
            <a:extLst>
              <a:ext uri="{FF2B5EF4-FFF2-40B4-BE49-F238E27FC236}">
                <a16:creationId xmlns:a16="http://schemas.microsoft.com/office/drawing/2014/main" id="{0A5FFF35-78EA-4C0A-8499-152CFC0DA8D8}"/>
              </a:ext>
            </a:extLst>
          </p:cNvPr>
          <p:cNvPicPr>
            <a:picLocks noChangeAspect="1"/>
          </p:cNvPicPr>
          <p:nvPr/>
        </p:nvPicPr>
        <p:blipFill>
          <a:blip r:embed="rId5"/>
          <a:stretch>
            <a:fillRect/>
          </a:stretch>
        </p:blipFill>
        <p:spPr>
          <a:xfrm>
            <a:off x="455421" y="4220605"/>
            <a:ext cx="4979843" cy="2411924"/>
          </a:xfrm>
          <a:prstGeom prst="rect">
            <a:avLst/>
          </a:prstGeom>
        </p:spPr>
      </p:pic>
      <p:sp>
        <p:nvSpPr>
          <p:cNvPr id="9" name="Content Placeholder 4">
            <a:extLst>
              <a:ext uri="{FF2B5EF4-FFF2-40B4-BE49-F238E27FC236}">
                <a16:creationId xmlns:a16="http://schemas.microsoft.com/office/drawing/2014/main" id="{6825ACBC-FC6D-45BA-8C07-945EA272FE1E}"/>
              </a:ext>
            </a:extLst>
          </p:cNvPr>
          <p:cNvSpPr txBox="1">
            <a:spLocks/>
          </p:cNvSpPr>
          <p:nvPr/>
        </p:nvSpPr>
        <p:spPr>
          <a:xfrm>
            <a:off x="371982" y="3819757"/>
            <a:ext cx="8597827" cy="105251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Distance to highway.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1" name="Picture 10">
            <a:extLst>
              <a:ext uri="{FF2B5EF4-FFF2-40B4-BE49-F238E27FC236}">
                <a16:creationId xmlns:a16="http://schemas.microsoft.com/office/drawing/2014/main" id="{4128AD48-CE66-4C1B-B4A1-AB2F798E80C0}"/>
              </a:ext>
            </a:extLst>
          </p:cNvPr>
          <p:cNvPicPr>
            <a:picLocks noChangeAspect="1"/>
          </p:cNvPicPr>
          <p:nvPr/>
        </p:nvPicPr>
        <p:blipFill>
          <a:blip r:embed="rId6"/>
          <a:stretch>
            <a:fillRect/>
          </a:stretch>
        </p:blipFill>
        <p:spPr>
          <a:xfrm>
            <a:off x="5870928" y="2706130"/>
            <a:ext cx="5781675" cy="3028950"/>
          </a:xfrm>
          <a:prstGeom prst="rect">
            <a:avLst/>
          </a:prstGeom>
        </p:spPr>
      </p:pic>
      <p:sp>
        <p:nvSpPr>
          <p:cNvPr id="12" name="Content Placeholder 4">
            <a:extLst>
              <a:ext uri="{FF2B5EF4-FFF2-40B4-BE49-F238E27FC236}">
                <a16:creationId xmlns:a16="http://schemas.microsoft.com/office/drawing/2014/main" id="{3624D36E-3A45-4037-B888-CF6B25EB8908}"/>
              </a:ext>
            </a:extLst>
          </p:cNvPr>
          <p:cNvSpPr txBox="1">
            <a:spLocks/>
          </p:cNvSpPr>
          <p:nvPr/>
        </p:nvSpPr>
        <p:spPr>
          <a:xfrm>
            <a:off x="5870928" y="2222738"/>
            <a:ext cx="5414683" cy="105251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Distance to Orlando.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Picture 3">
            <a:extLst>
              <a:ext uri="{FF2B5EF4-FFF2-40B4-BE49-F238E27FC236}">
                <a16:creationId xmlns:a16="http://schemas.microsoft.com/office/drawing/2014/main" id="{5CBDBC99-0B25-4D95-9A38-3CBFD5E1806C}"/>
              </a:ext>
            </a:extLst>
          </p:cNvPr>
          <p:cNvPicPr>
            <a:picLocks noChangeAspect="1"/>
          </p:cNvPicPr>
          <p:nvPr/>
        </p:nvPicPr>
        <p:blipFill>
          <a:blip r:embed="rId3"/>
          <a:stretch>
            <a:fillRect/>
          </a:stretch>
        </p:blipFill>
        <p:spPr>
          <a:xfrm>
            <a:off x="583399" y="1764037"/>
            <a:ext cx="10888824" cy="35851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576551"/>
            <a:ext cx="10723944" cy="5412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I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does it impact the rocket land successfully ?</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does SpaceX have to achieve to get the best results and make the best rocket success landing rate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sp>
        <p:nvSpPr>
          <p:cNvPr id="6" name="TextBox 5">
            <a:extLst>
              <a:ext uri="{FF2B5EF4-FFF2-40B4-BE49-F238E27FC236}">
                <a16:creationId xmlns:a16="http://schemas.microsoft.com/office/drawing/2014/main" id="{0F3311C8-0F1D-46B6-B531-A00870F2F53B}"/>
              </a:ext>
            </a:extLst>
          </p:cNvPr>
          <p:cNvSpPr txBox="1"/>
          <p:nvPr/>
        </p:nvSpPr>
        <p:spPr>
          <a:xfrm>
            <a:off x="884076" y="1462188"/>
            <a:ext cx="609755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3">
                    <a:lumMod val="25000"/>
                  </a:schemeClr>
                </a:solidFill>
                <a:latin typeface="Abadi" panose="020B0604020104020204" pitchFamily="34" charset="0"/>
              </a:rPr>
              <a:t>The most success rate is on KSC LC-39A site.</a:t>
            </a:r>
            <a:endParaRPr lang="en-US" dirty="0"/>
          </a:p>
        </p:txBody>
      </p:sp>
      <p:pic>
        <p:nvPicPr>
          <p:cNvPr id="7" name="Picture 6">
            <a:extLst>
              <a:ext uri="{FF2B5EF4-FFF2-40B4-BE49-F238E27FC236}">
                <a16:creationId xmlns:a16="http://schemas.microsoft.com/office/drawing/2014/main" id="{4D5D3ED2-D100-4480-B742-BA9E3F0945B8}"/>
              </a:ext>
            </a:extLst>
          </p:cNvPr>
          <p:cNvPicPr>
            <a:picLocks noChangeAspect="1"/>
          </p:cNvPicPr>
          <p:nvPr/>
        </p:nvPicPr>
        <p:blipFill>
          <a:blip r:embed="rId3"/>
          <a:stretch>
            <a:fillRect/>
          </a:stretch>
        </p:blipFill>
        <p:spPr>
          <a:xfrm>
            <a:off x="478971" y="2119672"/>
            <a:ext cx="11234057" cy="390590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62483"/>
            <a:ext cx="10414662"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seems to be lower weight has higher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Picture 3">
            <a:extLst>
              <a:ext uri="{FF2B5EF4-FFF2-40B4-BE49-F238E27FC236}">
                <a16:creationId xmlns:a16="http://schemas.microsoft.com/office/drawing/2014/main" id="{7D9828A4-E42A-4CF7-BA2B-87D481063E19}"/>
              </a:ext>
            </a:extLst>
          </p:cNvPr>
          <p:cNvPicPr>
            <a:picLocks noChangeAspect="1"/>
          </p:cNvPicPr>
          <p:nvPr/>
        </p:nvPicPr>
        <p:blipFill rotWithShape="1">
          <a:blip r:embed="rId3"/>
          <a:srcRect r="11387"/>
          <a:stretch/>
        </p:blipFill>
        <p:spPr>
          <a:xfrm>
            <a:off x="2116728" y="4177788"/>
            <a:ext cx="7456480" cy="2375229"/>
          </a:xfrm>
          <a:prstGeom prst="rect">
            <a:avLst/>
          </a:prstGeom>
        </p:spPr>
      </p:pic>
      <p:sp>
        <p:nvSpPr>
          <p:cNvPr id="7" name="Content Placeholder 4">
            <a:extLst>
              <a:ext uri="{FF2B5EF4-FFF2-40B4-BE49-F238E27FC236}">
                <a16:creationId xmlns:a16="http://schemas.microsoft.com/office/drawing/2014/main" id="{29BA3CD3-DE39-46C4-84DD-0A004D1B6FE4}"/>
              </a:ext>
            </a:extLst>
          </p:cNvPr>
          <p:cNvSpPr txBox="1">
            <a:spLocks/>
          </p:cNvSpPr>
          <p:nvPr/>
        </p:nvSpPr>
        <p:spPr>
          <a:xfrm>
            <a:off x="2191139" y="4118691"/>
            <a:ext cx="10414662"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4000 kg – 10000 kg</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5090ADD3-99C1-4CEE-9C29-4DA626AFE9B1}"/>
              </a:ext>
            </a:extLst>
          </p:cNvPr>
          <p:cNvPicPr>
            <a:picLocks noChangeAspect="1"/>
          </p:cNvPicPr>
          <p:nvPr/>
        </p:nvPicPr>
        <p:blipFill>
          <a:blip r:embed="rId4"/>
          <a:stretch>
            <a:fillRect/>
          </a:stretch>
        </p:blipFill>
        <p:spPr>
          <a:xfrm>
            <a:off x="2191139" y="1815414"/>
            <a:ext cx="7382069" cy="2303277"/>
          </a:xfrm>
          <a:prstGeom prst="rect">
            <a:avLst/>
          </a:prstGeom>
        </p:spPr>
      </p:pic>
      <p:sp>
        <p:nvSpPr>
          <p:cNvPr id="10" name="Content Placeholder 4">
            <a:extLst>
              <a:ext uri="{FF2B5EF4-FFF2-40B4-BE49-F238E27FC236}">
                <a16:creationId xmlns:a16="http://schemas.microsoft.com/office/drawing/2014/main" id="{B861C4CA-44D2-49A4-AD2E-5FDE54F706A2}"/>
              </a:ext>
            </a:extLst>
          </p:cNvPr>
          <p:cNvSpPr txBox="1">
            <a:spLocks/>
          </p:cNvSpPr>
          <p:nvPr/>
        </p:nvSpPr>
        <p:spPr>
          <a:xfrm>
            <a:off x="2191139" y="1762814"/>
            <a:ext cx="10414662"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0 kg – 4000 kg</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53986" y="1410310"/>
            <a:ext cx="10156136" cy="108096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060B41E-C8F4-479C-9D7A-2F705168EE6F}"/>
              </a:ext>
            </a:extLst>
          </p:cNvPr>
          <p:cNvPicPr>
            <a:picLocks noChangeAspect="1"/>
          </p:cNvPicPr>
          <p:nvPr/>
        </p:nvPicPr>
        <p:blipFill>
          <a:blip r:embed="rId3"/>
          <a:stretch>
            <a:fillRect/>
          </a:stretch>
        </p:blipFill>
        <p:spPr>
          <a:xfrm>
            <a:off x="764868" y="2069230"/>
            <a:ext cx="10334372" cy="360378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4696" y="1402001"/>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 i.e., the model predicts rocket land and it actually not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8C18BEF-E921-48BE-A874-EE0A6D5D5D63}"/>
              </a:ext>
            </a:extLst>
          </p:cNvPr>
          <p:cNvPicPr>
            <a:picLocks noChangeAspect="1"/>
          </p:cNvPicPr>
          <p:nvPr/>
        </p:nvPicPr>
        <p:blipFill>
          <a:blip r:embed="rId3"/>
          <a:stretch>
            <a:fillRect/>
          </a:stretch>
        </p:blipFill>
        <p:spPr>
          <a:xfrm>
            <a:off x="2786201" y="2515723"/>
            <a:ext cx="6019910" cy="39809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2345"/>
            <a:ext cx="99322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analysis we can conclude that</a:t>
            </a:r>
          </a:p>
          <a:p>
            <a:pPr lvl="1">
              <a:lnSpc>
                <a:spcPct val="100000"/>
              </a:lnSpc>
              <a:spcBef>
                <a:spcPts val="1400"/>
              </a:spcBef>
            </a:pPr>
            <a:r>
              <a:rPr lang="en-US" sz="2000" dirty="0">
                <a:solidFill>
                  <a:schemeClr val="accent3">
                    <a:lumMod val="25000"/>
                  </a:schemeClr>
                </a:solidFill>
                <a:latin typeface="Abadi" panose="020B0604020104020204" pitchFamily="34" charset="0"/>
              </a:rPr>
              <a:t>The larger the flight amount at a launch site, the greater the success rate at a launch site.</a:t>
            </a:r>
          </a:p>
          <a:p>
            <a:pPr lvl="1">
              <a:lnSpc>
                <a:spcPct val="100000"/>
              </a:lnSpc>
              <a:spcBef>
                <a:spcPts val="1400"/>
              </a:spcBef>
            </a:pPr>
            <a:r>
              <a:rPr lang="en-US" sz="2000" dirty="0">
                <a:latin typeface="Abadi" panose="020B0604020104020204" pitchFamily="34" charset="0"/>
              </a:rPr>
              <a:t>Launch success rate started to increase in 2013 till 2020.</a:t>
            </a:r>
          </a:p>
          <a:p>
            <a:pPr lvl="1">
              <a:lnSpc>
                <a:spcPct val="100000"/>
              </a:lnSpc>
              <a:spcBef>
                <a:spcPts val="1400"/>
              </a:spcBef>
            </a:pPr>
            <a:r>
              <a:rPr lang="en-US" sz="2000" dirty="0">
                <a:solidFill>
                  <a:schemeClr val="accent3">
                    <a:lumMod val="25000"/>
                  </a:schemeClr>
                </a:solidFill>
                <a:latin typeface="Abadi" panose="020B0604020104020204" pitchFamily="34" charset="0"/>
              </a:rPr>
              <a:t>Orbits </a:t>
            </a:r>
            <a:r>
              <a:rPr lang="en-US" sz="2000" dirty="0">
                <a:latin typeface="Abadi" panose="020B0604020104020204" pitchFamily="34" charset="0"/>
              </a:rPr>
              <a:t>ES-L1, GEO, HEO, SSO, VLEO had the most success rate.</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KSC LC-39A had the most successful launches of any sites.</a:t>
            </a:r>
          </a:p>
          <a:p>
            <a:pPr lvl="1">
              <a:lnSpc>
                <a:spcPct val="100000"/>
              </a:lnSpc>
              <a:spcBef>
                <a:spcPts val="1400"/>
              </a:spcBef>
            </a:pPr>
            <a:r>
              <a:rPr lang="en-US" sz="20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 on data field for ML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9917"/>
            <a:ext cx="10515600" cy="473704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and cleaned using various methods.</a:t>
            </a:r>
          </a:p>
          <a:p>
            <a:pPr lvl="1">
              <a:lnSpc>
                <a:spcPct val="100000"/>
              </a:lnSpc>
              <a:spcBef>
                <a:spcPts val="1400"/>
              </a:spcBef>
            </a:pPr>
            <a:r>
              <a:rPr lang="en-US" sz="1800" dirty="0">
                <a:solidFill>
                  <a:schemeClr val="accent3">
                    <a:lumMod val="25000"/>
                  </a:schemeClr>
                </a:solidFill>
                <a:latin typeface="Abadi" panose="020B0604020104020204" pitchFamily="34" charset="0"/>
              </a:rPr>
              <a:t>Using get request to the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Decoded the response content as a Json string using .json() function and turn it into a pandas data frame with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Cleaned the data, checked for missing values and filled in missing value with .mean() function.</a:t>
            </a:r>
          </a:p>
          <a:p>
            <a:pPr lvl="1">
              <a:lnSpc>
                <a:spcPct val="100000"/>
              </a:lnSpc>
              <a:spcBef>
                <a:spcPts val="1400"/>
              </a:spcBef>
            </a:pPr>
            <a:r>
              <a:rPr lang="en-US" sz="1800" dirty="0">
                <a:solidFill>
                  <a:schemeClr val="accent3">
                    <a:lumMod val="25000"/>
                  </a:schemeClr>
                </a:solidFill>
                <a:latin typeface="Abadi" panose="020B0604020104020204" pitchFamily="34" charset="0"/>
              </a:rPr>
              <a:t>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data frame for further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get request to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a:t>
            </a:r>
            <a:r>
              <a:rPr lang="en-US" sz="2200" u="sng" dirty="0">
                <a:solidFill>
                  <a:srgbClr val="1C7DDB"/>
                </a:solidFill>
                <a:latin typeface="Abadi" panose="020B0604020104020204" pitchFamily="34" charset="0"/>
              </a:rPr>
              <a:t>https://github.com/yuanchung1987/Data-Science-Final-Project/blob/master/Data%20Collection%20API.ipynb </a:t>
            </a: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BEC0A675-A287-48E4-B7DE-4991561DC206}"/>
              </a:ext>
            </a:extLst>
          </p:cNvPr>
          <p:cNvPicPr>
            <a:picLocks noChangeAspect="1"/>
          </p:cNvPicPr>
          <p:nvPr/>
        </p:nvPicPr>
        <p:blipFill rotWithShape="1">
          <a:blip r:embed="rId3"/>
          <a:srcRect t="32956"/>
          <a:stretch/>
        </p:blipFill>
        <p:spPr>
          <a:xfrm>
            <a:off x="5361972" y="1867614"/>
            <a:ext cx="5859389" cy="1020144"/>
          </a:xfrm>
          <a:prstGeom prst="rect">
            <a:avLst/>
          </a:prstGeom>
        </p:spPr>
      </p:pic>
      <p:sp>
        <p:nvSpPr>
          <p:cNvPr id="11" name="TextBox 10">
            <a:extLst>
              <a:ext uri="{FF2B5EF4-FFF2-40B4-BE49-F238E27FC236}">
                <a16:creationId xmlns:a16="http://schemas.microsoft.com/office/drawing/2014/main" id="{B47EE44B-946C-4961-A908-0BE82B393FF0}"/>
              </a:ext>
            </a:extLst>
          </p:cNvPr>
          <p:cNvSpPr txBox="1"/>
          <p:nvPr/>
        </p:nvSpPr>
        <p:spPr>
          <a:xfrm>
            <a:off x="5307916" y="1408362"/>
            <a:ext cx="6096000"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1. Get request with launch data using SpaceX API.</a:t>
            </a:r>
            <a:endParaRPr lang="en-US" dirty="0"/>
          </a:p>
        </p:txBody>
      </p:sp>
      <p:sp>
        <p:nvSpPr>
          <p:cNvPr id="12" name="TextBox 11">
            <a:extLst>
              <a:ext uri="{FF2B5EF4-FFF2-40B4-BE49-F238E27FC236}">
                <a16:creationId xmlns:a16="http://schemas.microsoft.com/office/drawing/2014/main" id="{F9EE4EAB-EBFE-48D7-BE2E-B2F46D313A3F}"/>
              </a:ext>
            </a:extLst>
          </p:cNvPr>
          <p:cNvSpPr txBox="1"/>
          <p:nvPr/>
        </p:nvSpPr>
        <p:spPr>
          <a:xfrm>
            <a:off x="5361972" y="2932821"/>
            <a:ext cx="6096000" cy="646331"/>
          </a:xfrm>
          <a:prstGeom prst="rect">
            <a:avLst/>
          </a:prstGeom>
          <a:noFill/>
        </p:spPr>
        <p:txBody>
          <a:bodyPr wrap="square">
            <a:spAutoFit/>
          </a:bodyPr>
          <a:lstStyle/>
          <a:p>
            <a:r>
              <a:rPr lang="en-US" dirty="0">
                <a:solidFill>
                  <a:schemeClr val="accent3">
                    <a:lumMod val="25000"/>
                  </a:schemeClr>
                </a:solidFill>
                <a:latin typeface="Abadi" panose="020B0604020104020204" pitchFamily="34" charset="0"/>
              </a:rPr>
              <a:t>2</a:t>
            </a:r>
            <a:r>
              <a:rPr lang="en-US" sz="1800" dirty="0">
                <a:solidFill>
                  <a:schemeClr val="accent3">
                    <a:lumMod val="25000"/>
                  </a:schemeClr>
                </a:solidFill>
                <a:latin typeface="Abadi" panose="020B0604020104020204" pitchFamily="34" charset="0"/>
              </a:rPr>
              <a:t>. </a:t>
            </a:r>
            <a:r>
              <a:rPr lang="en-US" dirty="0">
                <a:solidFill>
                  <a:schemeClr val="accent3">
                    <a:lumMod val="25000"/>
                  </a:schemeClr>
                </a:solidFill>
                <a:latin typeface="Abadi" panose="020B0604020104020204" pitchFamily="34" charset="0"/>
              </a:rPr>
              <a:t>Use </a:t>
            </a:r>
            <a:r>
              <a:rPr lang="en-US" dirty="0" err="1">
                <a:solidFill>
                  <a:schemeClr val="accent3">
                    <a:lumMod val="25000"/>
                  </a:schemeClr>
                </a:solidFill>
                <a:latin typeface="Abadi" panose="020B0604020104020204" pitchFamily="34" charset="0"/>
              </a:rPr>
              <a:t>json_normalize</a:t>
            </a:r>
            <a:r>
              <a:rPr lang="en-US" dirty="0">
                <a:solidFill>
                  <a:schemeClr val="accent3">
                    <a:lumMod val="25000"/>
                  </a:schemeClr>
                </a:solidFill>
                <a:latin typeface="Abadi" panose="020B0604020104020204" pitchFamily="34" charset="0"/>
              </a:rPr>
              <a:t> method to convert json result to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a:t>
            </a:r>
            <a:endParaRPr lang="en-US" dirty="0"/>
          </a:p>
        </p:txBody>
      </p:sp>
      <p:pic>
        <p:nvPicPr>
          <p:cNvPr id="14" name="Picture 13">
            <a:extLst>
              <a:ext uri="{FF2B5EF4-FFF2-40B4-BE49-F238E27FC236}">
                <a16:creationId xmlns:a16="http://schemas.microsoft.com/office/drawing/2014/main" id="{4395BA38-1808-457A-BC0F-C065C808D863}"/>
              </a:ext>
            </a:extLst>
          </p:cNvPr>
          <p:cNvPicPr>
            <a:picLocks noChangeAspect="1"/>
          </p:cNvPicPr>
          <p:nvPr/>
        </p:nvPicPr>
        <p:blipFill>
          <a:blip r:embed="rId4"/>
          <a:stretch>
            <a:fillRect/>
          </a:stretch>
        </p:blipFill>
        <p:spPr>
          <a:xfrm>
            <a:off x="5426222" y="3637953"/>
            <a:ext cx="5859389" cy="821223"/>
          </a:xfrm>
          <a:prstGeom prst="rect">
            <a:avLst/>
          </a:prstGeom>
        </p:spPr>
      </p:pic>
      <p:pic>
        <p:nvPicPr>
          <p:cNvPr id="16" name="Picture 15">
            <a:extLst>
              <a:ext uri="{FF2B5EF4-FFF2-40B4-BE49-F238E27FC236}">
                <a16:creationId xmlns:a16="http://schemas.microsoft.com/office/drawing/2014/main" id="{6CD988C5-4CCC-4454-BA1F-C3F6D9832F4C}"/>
              </a:ext>
            </a:extLst>
          </p:cNvPr>
          <p:cNvPicPr>
            <a:picLocks noChangeAspect="1"/>
          </p:cNvPicPr>
          <p:nvPr/>
        </p:nvPicPr>
        <p:blipFill>
          <a:blip r:embed="rId5"/>
          <a:stretch>
            <a:fillRect/>
          </a:stretch>
        </p:blipFill>
        <p:spPr>
          <a:xfrm>
            <a:off x="5461001" y="4805175"/>
            <a:ext cx="5672895" cy="1826850"/>
          </a:xfrm>
          <a:prstGeom prst="rect">
            <a:avLst/>
          </a:prstGeom>
        </p:spPr>
      </p:pic>
      <p:sp>
        <p:nvSpPr>
          <p:cNvPr id="17" name="TextBox 16">
            <a:extLst>
              <a:ext uri="{FF2B5EF4-FFF2-40B4-BE49-F238E27FC236}">
                <a16:creationId xmlns:a16="http://schemas.microsoft.com/office/drawing/2014/main" id="{FFE11EC7-E198-4E0F-B829-BCCFBF6EDEE2}"/>
              </a:ext>
            </a:extLst>
          </p:cNvPr>
          <p:cNvSpPr txBox="1"/>
          <p:nvPr/>
        </p:nvSpPr>
        <p:spPr>
          <a:xfrm>
            <a:off x="5411487" y="4454155"/>
            <a:ext cx="6096000" cy="369332"/>
          </a:xfrm>
          <a:prstGeom prst="rect">
            <a:avLst/>
          </a:prstGeom>
          <a:noFill/>
        </p:spPr>
        <p:txBody>
          <a:bodyPr wrap="square">
            <a:spAutoFit/>
          </a:bodyPr>
          <a:lstStyle/>
          <a:p>
            <a:r>
              <a:rPr lang="en-US" dirty="0">
                <a:solidFill>
                  <a:schemeClr val="accent3">
                    <a:lumMod val="25000"/>
                  </a:schemeClr>
                </a:solidFill>
                <a:latin typeface="Abadi" panose="020B0604020104020204" pitchFamily="34" charset="0"/>
              </a:rPr>
              <a:t>2</a:t>
            </a:r>
            <a:r>
              <a:rPr lang="en-US" sz="1800" dirty="0">
                <a:solidFill>
                  <a:schemeClr val="accent3">
                    <a:lumMod val="25000"/>
                  </a:schemeClr>
                </a:solidFill>
                <a:latin typeface="Abadi" panose="020B0604020104020204" pitchFamily="34" charset="0"/>
              </a:rPr>
              <a:t>. </a:t>
            </a:r>
            <a:r>
              <a:rPr lang="en-US" dirty="0">
                <a:solidFill>
                  <a:schemeClr val="accent3">
                    <a:lumMod val="25000"/>
                  </a:schemeClr>
                </a:solidFill>
                <a:latin typeface="Abadi" panose="020B0604020104020204" pitchFamily="34" charset="0"/>
              </a:rPr>
              <a:t>Performed data cleaning and filing the missing values.</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83974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scrapping to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Parsed the table and converted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Link as below. </a:t>
            </a:r>
            <a:r>
              <a:rPr lang="en-US" sz="2200" dirty="0">
                <a:solidFill>
                  <a:srgbClr val="1C7DDB"/>
                </a:solidFill>
                <a:latin typeface="Abadi" panose="020B0604020104020204" pitchFamily="34" charset="0"/>
              </a:rPr>
              <a:t>https://github.com/yuanchung1987/Data-Science-Final-Project/blob/master/Data%20Collection%20With%20Web%20Scraping%20Lab.ipynb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A3AD30D8-B94F-441A-828F-2B8DC42CC302}"/>
              </a:ext>
            </a:extLst>
          </p:cNvPr>
          <p:cNvPicPr>
            <a:picLocks noChangeAspect="1"/>
          </p:cNvPicPr>
          <p:nvPr/>
        </p:nvPicPr>
        <p:blipFill>
          <a:blip r:embed="rId3"/>
          <a:stretch>
            <a:fillRect/>
          </a:stretch>
        </p:blipFill>
        <p:spPr>
          <a:xfrm>
            <a:off x="5118537" y="1792288"/>
            <a:ext cx="6811833" cy="775759"/>
          </a:xfrm>
          <a:prstGeom prst="rect">
            <a:avLst/>
          </a:prstGeom>
        </p:spPr>
      </p:pic>
      <p:sp>
        <p:nvSpPr>
          <p:cNvPr id="9" name="TextBox 8">
            <a:extLst>
              <a:ext uri="{FF2B5EF4-FFF2-40B4-BE49-F238E27FC236}">
                <a16:creationId xmlns:a16="http://schemas.microsoft.com/office/drawing/2014/main" id="{8D7F4CC2-B26F-4B5E-B10D-B9FE7B05E1F0}"/>
              </a:ext>
            </a:extLst>
          </p:cNvPr>
          <p:cNvSpPr txBox="1"/>
          <p:nvPr/>
        </p:nvSpPr>
        <p:spPr>
          <a:xfrm>
            <a:off x="5118536" y="1408362"/>
            <a:ext cx="7169185"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1. Applied HTTP Get method to request the Falcon 9 wiki page.</a:t>
            </a:r>
            <a:endParaRPr lang="en-US" dirty="0"/>
          </a:p>
        </p:txBody>
      </p:sp>
      <p:sp>
        <p:nvSpPr>
          <p:cNvPr id="10" name="TextBox 9">
            <a:extLst>
              <a:ext uri="{FF2B5EF4-FFF2-40B4-BE49-F238E27FC236}">
                <a16:creationId xmlns:a16="http://schemas.microsoft.com/office/drawing/2014/main" id="{E3850ACF-7DC3-4CEF-97B5-72B5F51FCB67}"/>
              </a:ext>
            </a:extLst>
          </p:cNvPr>
          <p:cNvSpPr txBox="1"/>
          <p:nvPr/>
        </p:nvSpPr>
        <p:spPr>
          <a:xfrm>
            <a:off x="5118535" y="2578691"/>
            <a:ext cx="7169185" cy="369332"/>
          </a:xfrm>
          <a:prstGeom prst="rect">
            <a:avLst/>
          </a:prstGeom>
          <a:noFill/>
        </p:spPr>
        <p:txBody>
          <a:bodyPr wrap="square">
            <a:spAutoFit/>
          </a:bodyPr>
          <a:lstStyle/>
          <a:p>
            <a:r>
              <a:rPr lang="en-US" dirty="0">
                <a:solidFill>
                  <a:schemeClr val="accent3">
                    <a:lumMod val="25000"/>
                  </a:schemeClr>
                </a:solidFill>
                <a:latin typeface="Abadi" panose="020B0604020104020204" pitchFamily="34" charset="0"/>
              </a:rPr>
              <a:t>2</a:t>
            </a:r>
            <a:r>
              <a:rPr lang="en-US" sz="1800" dirty="0">
                <a:solidFill>
                  <a:schemeClr val="accent3">
                    <a:lumMod val="25000"/>
                  </a:schemeClr>
                </a:solidFill>
                <a:latin typeface="Abadi" panose="020B0604020104020204" pitchFamily="34" charset="0"/>
              </a:rPr>
              <a:t>. Create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object from the HTML response.</a:t>
            </a:r>
            <a:endParaRPr lang="en-US" dirty="0"/>
          </a:p>
        </p:txBody>
      </p:sp>
      <p:pic>
        <p:nvPicPr>
          <p:cNvPr id="12" name="Picture 11">
            <a:extLst>
              <a:ext uri="{FF2B5EF4-FFF2-40B4-BE49-F238E27FC236}">
                <a16:creationId xmlns:a16="http://schemas.microsoft.com/office/drawing/2014/main" id="{53A15999-013A-4F2B-A520-6F46006F714F}"/>
              </a:ext>
            </a:extLst>
          </p:cNvPr>
          <p:cNvPicPr>
            <a:picLocks noChangeAspect="1"/>
          </p:cNvPicPr>
          <p:nvPr/>
        </p:nvPicPr>
        <p:blipFill>
          <a:blip r:embed="rId4"/>
          <a:stretch>
            <a:fillRect/>
          </a:stretch>
        </p:blipFill>
        <p:spPr>
          <a:xfrm>
            <a:off x="5025073" y="2952121"/>
            <a:ext cx="6905297" cy="813057"/>
          </a:xfrm>
          <a:prstGeom prst="rect">
            <a:avLst/>
          </a:prstGeom>
        </p:spPr>
      </p:pic>
      <p:pic>
        <p:nvPicPr>
          <p:cNvPr id="14" name="Picture 13">
            <a:extLst>
              <a:ext uri="{FF2B5EF4-FFF2-40B4-BE49-F238E27FC236}">
                <a16:creationId xmlns:a16="http://schemas.microsoft.com/office/drawing/2014/main" id="{0C5CA5BD-EF96-4616-ADE0-911CA09923F2}"/>
              </a:ext>
            </a:extLst>
          </p:cNvPr>
          <p:cNvPicPr>
            <a:picLocks noChangeAspect="1"/>
          </p:cNvPicPr>
          <p:nvPr/>
        </p:nvPicPr>
        <p:blipFill>
          <a:blip r:embed="rId5"/>
          <a:stretch>
            <a:fillRect/>
          </a:stretch>
        </p:blipFill>
        <p:spPr>
          <a:xfrm>
            <a:off x="5025073" y="4038089"/>
            <a:ext cx="6905297" cy="1495354"/>
          </a:xfrm>
          <a:prstGeom prst="rect">
            <a:avLst/>
          </a:prstGeom>
        </p:spPr>
      </p:pic>
      <p:sp>
        <p:nvSpPr>
          <p:cNvPr id="15" name="TextBox 14">
            <a:extLst>
              <a:ext uri="{FF2B5EF4-FFF2-40B4-BE49-F238E27FC236}">
                <a16:creationId xmlns:a16="http://schemas.microsoft.com/office/drawing/2014/main" id="{B147AF77-D310-40B4-BB6D-D9822630BCF9}"/>
              </a:ext>
            </a:extLst>
          </p:cNvPr>
          <p:cNvSpPr txBox="1"/>
          <p:nvPr/>
        </p:nvSpPr>
        <p:spPr>
          <a:xfrm>
            <a:off x="5118534" y="3725880"/>
            <a:ext cx="7169185"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3. Extract all column names from the HTML table header.</a:t>
            </a:r>
            <a:endParaRPr lang="en-US" dirty="0"/>
          </a:p>
        </p:txBody>
      </p:sp>
      <p:sp>
        <p:nvSpPr>
          <p:cNvPr id="16" name="TextBox 15">
            <a:extLst>
              <a:ext uri="{FF2B5EF4-FFF2-40B4-BE49-F238E27FC236}">
                <a16:creationId xmlns:a16="http://schemas.microsoft.com/office/drawing/2014/main" id="{E3AD723A-1C06-4007-B2FD-CFBC18721536}"/>
              </a:ext>
            </a:extLst>
          </p:cNvPr>
          <p:cNvSpPr txBox="1"/>
          <p:nvPr/>
        </p:nvSpPr>
        <p:spPr>
          <a:xfrm>
            <a:off x="5025073" y="5632376"/>
            <a:ext cx="7169185" cy="646331"/>
          </a:xfrm>
          <a:prstGeom prst="rect">
            <a:avLst/>
          </a:prstGeom>
          <a:noFill/>
        </p:spPr>
        <p:txBody>
          <a:bodyPr wrap="square">
            <a:spAutoFit/>
          </a:bodyPr>
          <a:lstStyle/>
          <a:p>
            <a:r>
              <a:rPr lang="en-US" dirty="0">
                <a:solidFill>
                  <a:schemeClr val="accent3">
                    <a:lumMod val="25000"/>
                  </a:schemeClr>
                </a:solidFill>
                <a:latin typeface="Abadi" panose="020B0604020104020204" pitchFamily="34" charset="0"/>
              </a:rPr>
              <a:t>4</a:t>
            </a:r>
            <a:r>
              <a:rPr lang="en-US" sz="1800" dirty="0">
                <a:solidFill>
                  <a:schemeClr val="accent3">
                    <a:lumMod val="25000"/>
                  </a:schemeClr>
                </a:solidFill>
                <a:latin typeface="Abadi" panose="020B0604020104020204" pitchFamily="34" charset="0"/>
              </a:rPr>
              <a:t>. Create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by parsing the launch HTML tables.</a:t>
            </a:r>
          </a:p>
          <a:p>
            <a:r>
              <a:rPr lang="en-US" dirty="0">
                <a:solidFill>
                  <a:schemeClr val="accent3">
                    <a:lumMod val="25000"/>
                  </a:schemeClr>
                </a:solidFill>
                <a:latin typeface="Abadi" panose="020B0604020104020204" pitchFamily="34" charset="0"/>
              </a:rPr>
              <a:t>5. Export the data to CSV file.</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513</TotalTime>
  <Words>1975</Words>
  <Application>Microsoft Office PowerPoint</Application>
  <PresentationFormat>Widescreen</PresentationFormat>
  <Paragraphs>219</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Sean Ho (Yuan-Chung)</cp:lastModifiedBy>
  <cp:revision>224</cp:revision>
  <dcterms:created xsi:type="dcterms:W3CDTF">2021-04-29T18:58:34Z</dcterms:created>
  <dcterms:modified xsi:type="dcterms:W3CDTF">2022-03-03T07:30:56Z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